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sldIdLst>
    <p:sldId id="256" r:id="rId2"/>
    <p:sldId id="257" r:id="rId3"/>
    <p:sldId id="258" r:id="rId4"/>
    <p:sldId id="260" r:id="rId5"/>
    <p:sldId id="259"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2/3/22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5788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0404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2/3/22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09166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2116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2/3/22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57291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0456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1454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8140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13099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2/3/22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1698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0246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2/3/22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8576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1A9228-A4D7-4354-8431-BF1CBF361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C60306D-4E52-44F2-9372-D634B17B8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42F6CD3-942B-E041-A964-69572F72217C}"/>
              </a:ext>
            </a:extLst>
          </p:cNvPr>
          <p:cNvSpPr>
            <a:spLocks noGrp="1"/>
          </p:cNvSpPr>
          <p:nvPr>
            <p:ph type="ctrTitle"/>
          </p:nvPr>
        </p:nvSpPr>
        <p:spPr>
          <a:xfrm>
            <a:off x="4579243" y="1419225"/>
            <a:ext cx="6798608" cy="2085869"/>
          </a:xfrm>
        </p:spPr>
        <p:txBody>
          <a:bodyPr>
            <a:normAutofit/>
          </a:bodyPr>
          <a:lstStyle/>
          <a:p>
            <a:r>
              <a:rPr lang="en-US">
                <a:solidFill>
                  <a:srgbClr val="FFFFFF"/>
                </a:solidFill>
              </a:rPr>
              <a:t>The NFL’s Role in urban crime</a:t>
            </a:r>
          </a:p>
        </p:txBody>
      </p:sp>
      <p:sp>
        <p:nvSpPr>
          <p:cNvPr id="3" name="Subtitle 2">
            <a:extLst>
              <a:ext uri="{FF2B5EF4-FFF2-40B4-BE49-F238E27FC236}">
                <a16:creationId xmlns:a16="http://schemas.microsoft.com/office/drawing/2014/main" id="{45BE4502-C568-934D-83FE-22090383D7A3}"/>
              </a:ext>
            </a:extLst>
          </p:cNvPr>
          <p:cNvSpPr>
            <a:spLocks noGrp="1"/>
          </p:cNvSpPr>
          <p:nvPr>
            <p:ph type="subTitle" idx="1"/>
          </p:nvPr>
        </p:nvSpPr>
        <p:spPr>
          <a:xfrm>
            <a:off x="4579243" y="3705120"/>
            <a:ext cx="6798608" cy="1733655"/>
          </a:xfrm>
        </p:spPr>
        <p:txBody>
          <a:bodyPr>
            <a:normAutofit/>
          </a:bodyPr>
          <a:lstStyle/>
          <a:p>
            <a:r>
              <a:rPr lang="en-US" dirty="0">
                <a:solidFill>
                  <a:schemeClr val="bg2"/>
                </a:solidFill>
              </a:rPr>
              <a:t>Sean McClellan </a:t>
            </a:r>
          </a:p>
          <a:p>
            <a:r>
              <a:rPr lang="en-US" sz="1200" dirty="0">
                <a:solidFill>
                  <a:schemeClr val="bg1">
                    <a:lumMod val="75000"/>
                  </a:schemeClr>
                </a:solidFill>
              </a:rPr>
              <a:t>University of Pennsylvania Capstone</a:t>
            </a:r>
          </a:p>
          <a:p>
            <a:endParaRPr lang="en-US" dirty="0">
              <a:solidFill>
                <a:schemeClr val="bg2"/>
              </a:solidFill>
            </a:endParaRPr>
          </a:p>
        </p:txBody>
      </p:sp>
      <p:sp>
        <p:nvSpPr>
          <p:cNvPr id="14" name="Rectangle 13">
            <a:extLst>
              <a:ext uri="{FF2B5EF4-FFF2-40B4-BE49-F238E27FC236}">
                <a16:creationId xmlns:a16="http://schemas.microsoft.com/office/drawing/2014/main" id="{9E0E6AA9-EC3C-4F63-B85D-B2112A839B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descr="Shape&#10;&#10;Description automatically generated with low confidence">
            <a:extLst>
              <a:ext uri="{FF2B5EF4-FFF2-40B4-BE49-F238E27FC236}">
                <a16:creationId xmlns:a16="http://schemas.microsoft.com/office/drawing/2014/main" id="{08EEF3A4-9CB1-D64C-AE7A-4A86D5FE0408}"/>
              </a:ext>
            </a:extLst>
          </p:cNvPr>
          <p:cNvPicPr>
            <a:picLocks noChangeAspect="1"/>
          </p:cNvPicPr>
          <p:nvPr/>
        </p:nvPicPr>
        <p:blipFill>
          <a:blip r:embed="rId2">
            <a:duotone>
              <a:schemeClr val="accent5">
                <a:shade val="45000"/>
                <a:satMod val="135000"/>
              </a:schemeClr>
              <a:prstClr val="white"/>
            </a:duotone>
          </a:blip>
          <a:stretch>
            <a:fillRect/>
          </a:stretch>
        </p:blipFill>
        <p:spPr>
          <a:xfrm>
            <a:off x="931166" y="1740315"/>
            <a:ext cx="2716911" cy="3671501"/>
          </a:xfrm>
          <a:prstGeom prst="rect">
            <a:avLst/>
          </a:prstGeom>
        </p:spPr>
      </p:pic>
    </p:spTree>
    <p:extLst>
      <p:ext uri="{BB962C8B-B14F-4D97-AF65-F5344CB8AC3E}">
        <p14:creationId xmlns:p14="http://schemas.microsoft.com/office/powerpoint/2010/main" val="1733767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5D358-8C35-114F-8A52-4ABEA37B15AF}"/>
              </a:ext>
            </a:extLst>
          </p:cNvPr>
          <p:cNvSpPr>
            <a:spLocks noGrp="1"/>
          </p:cNvSpPr>
          <p:nvPr>
            <p:ph type="title"/>
          </p:nvPr>
        </p:nvSpPr>
        <p:spPr/>
        <p:txBody>
          <a:bodyPr/>
          <a:lstStyle/>
          <a:p>
            <a:r>
              <a:rPr lang="en-US" dirty="0"/>
              <a:t>The relationship between sports and crime</a:t>
            </a:r>
          </a:p>
        </p:txBody>
      </p:sp>
      <p:sp>
        <p:nvSpPr>
          <p:cNvPr id="3" name="Content Placeholder 2">
            <a:extLst>
              <a:ext uri="{FF2B5EF4-FFF2-40B4-BE49-F238E27FC236}">
                <a16:creationId xmlns:a16="http://schemas.microsoft.com/office/drawing/2014/main" id="{7DD7E1D2-32D8-384D-B4C0-40A8AACD4076}"/>
              </a:ext>
            </a:extLst>
          </p:cNvPr>
          <p:cNvSpPr>
            <a:spLocks noGrp="1"/>
          </p:cNvSpPr>
          <p:nvPr>
            <p:ph idx="1"/>
          </p:nvPr>
        </p:nvSpPr>
        <p:spPr>
          <a:xfrm>
            <a:off x="581192" y="2477541"/>
            <a:ext cx="11029615" cy="3678303"/>
          </a:xfrm>
        </p:spPr>
        <p:txBody>
          <a:bodyPr>
            <a:normAutofit/>
          </a:bodyPr>
          <a:lstStyle/>
          <a:p>
            <a:r>
              <a:rPr lang="en-US" dirty="0"/>
              <a:t>During a sporting event, several factors change in the immediate area. These factors can heavily influence crime, both positively and negatively. </a:t>
            </a:r>
          </a:p>
          <a:p>
            <a:r>
              <a:rPr lang="en-US" dirty="0"/>
              <a:t>Observing variations during games at a higher elevation is something that has not been studied in nearly as much depth as crime directly around a stadium. </a:t>
            </a:r>
          </a:p>
          <a:p>
            <a:r>
              <a:rPr lang="en-US" dirty="0"/>
              <a:t>Various theories have been applied to the study of crime and its relationship with sporting events. </a:t>
            </a:r>
          </a:p>
          <a:p>
            <a:pPr lvl="1"/>
            <a:r>
              <a:rPr lang="en-US" dirty="0"/>
              <a:t>Deindividuation Theory</a:t>
            </a:r>
          </a:p>
          <a:p>
            <a:pPr lvl="2"/>
            <a:r>
              <a:rPr lang="en-US" dirty="0"/>
              <a:t>Large crowds and stadium atmospheres can contribute to a collective mind, which can cause individuals to lose the ability of evaluating themselves or their actions and result in irrational or irresponsible behavior.</a:t>
            </a:r>
          </a:p>
          <a:p>
            <a:pPr lvl="1"/>
            <a:r>
              <a:rPr lang="en-US" dirty="0"/>
              <a:t>Routine Activity Theory </a:t>
            </a:r>
          </a:p>
          <a:p>
            <a:pPr lvl="2"/>
            <a:r>
              <a:rPr lang="en-US" dirty="0"/>
              <a:t>Stadium parking lots during games provide rows of suitable targets without any supervision, as most vehicle owners are in the stadium. Theft from vehicles is known to increase around stadiums during major league sports matches including NFL and MLB games. </a:t>
            </a:r>
          </a:p>
          <a:p>
            <a:endParaRPr lang="en-US" dirty="0"/>
          </a:p>
        </p:txBody>
      </p:sp>
    </p:spTree>
    <p:extLst>
      <p:ext uri="{BB962C8B-B14F-4D97-AF65-F5344CB8AC3E}">
        <p14:creationId xmlns:p14="http://schemas.microsoft.com/office/powerpoint/2010/main" val="4003873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ootball on green playing field">
            <a:extLst>
              <a:ext uri="{FF2B5EF4-FFF2-40B4-BE49-F238E27FC236}">
                <a16:creationId xmlns:a16="http://schemas.microsoft.com/office/drawing/2014/main" id="{9B1F6562-F22B-4DD1-A3D5-B2129571B873}"/>
              </a:ext>
            </a:extLst>
          </p:cNvPr>
          <p:cNvPicPr>
            <a:picLocks noChangeAspect="1"/>
          </p:cNvPicPr>
          <p:nvPr/>
        </p:nvPicPr>
        <p:blipFill rotWithShape="1">
          <a:blip r:embed="rId2">
            <a:alphaModFix amt="40000"/>
          </a:blip>
          <a:srcRect t="12204" b="3527"/>
          <a:stretch/>
        </p:blipFill>
        <p:spPr>
          <a:xfrm>
            <a:off x="20" y="10"/>
            <a:ext cx="12191980" cy="6857990"/>
          </a:xfrm>
          <a:prstGeom prst="rect">
            <a:avLst/>
          </a:prstGeom>
        </p:spPr>
      </p:pic>
      <p:sp>
        <p:nvSpPr>
          <p:cNvPr id="2" name="Title 1">
            <a:extLst>
              <a:ext uri="{FF2B5EF4-FFF2-40B4-BE49-F238E27FC236}">
                <a16:creationId xmlns:a16="http://schemas.microsoft.com/office/drawing/2014/main" id="{0AB2C17F-A789-6148-ADEF-5FF43C0BA3DA}"/>
              </a:ext>
            </a:extLst>
          </p:cNvPr>
          <p:cNvSpPr>
            <a:spLocks noGrp="1"/>
          </p:cNvSpPr>
          <p:nvPr>
            <p:ph type="title"/>
          </p:nvPr>
        </p:nvSpPr>
        <p:spPr>
          <a:xfrm>
            <a:off x="1023870" y="702156"/>
            <a:ext cx="10144260" cy="1013800"/>
          </a:xfrm>
        </p:spPr>
        <p:txBody>
          <a:bodyPr>
            <a:normAutofit/>
          </a:bodyPr>
          <a:lstStyle/>
          <a:p>
            <a:r>
              <a:rPr lang="en-US" dirty="0">
                <a:solidFill>
                  <a:schemeClr val="tx1"/>
                </a:solidFill>
              </a:rPr>
              <a:t>Questions </a:t>
            </a:r>
          </a:p>
        </p:txBody>
      </p:sp>
      <p:sp>
        <p:nvSpPr>
          <p:cNvPr id="3" name="Content Placeholder 2">
            <a:extLst>
              <a:ext uri="{FF2B5EF4-FFF2-40B4-BE49-F238E27FC236}">
                <a16:creationId xmlns:a16="http://schemas.microsoft.com/office/drawing/2014/main" id="{D6E20D51-BB7E-D845-B539-3557F154FDEE}"/>
              </a:ext>
            </a:extLst>
          </p:cNvPr>
          <p:cNvSpPr>
            <a:spLocks noGrp="1"/>
          </p:cNvSpPr>
          <p:nvPr>
            <p:ph idx="1"/>
          </p:nvPr>
        </p:nvSpPr>
        <p:spPr>
          <a:xfrm>
            <a:off x="965199" y="1715956"/>
            <a:ext cx="10261602" cy="3678303"/>
          </a:xfrm>
        </p:spPr>
        <p:txBody>
          <a:bodyPr>
            <a:normAutofit/>
          </a:bodyPr>
          <a:lstStyle/>
          <a:p>
            <a:pPr>
              <a:buClr>
                <a:srgbClr val="A1A659"/>
              </a:buClr>
            </a:pPr>
            <a:r>
              <a:rPr lang="en-US" sz="2800" dirty="0"/>
              <a:t>Does the location or amount of crime change on NFL gamedays? </a:t>
            </a:r>
          </a:p>
          <a:p>
            <a:pPr>
              <a:buClr>
                <a:srgbClr val="A1A659"/>
              </a:buClr>
            </a:pPr>
            <a:endParaRPr lang="en-US" dirty="0"/>
          </a:p>
          <a:p>
            <a:pPr>
              <a:buClr>
                <a:srgbClr val="A1A659"/>
              </a:buClr>
            </a:pPr>
            <a:r>
              <a:rPr lang="en-US" dirty="0"/>
              <a:t>Does crime on gamedays cluster around the stadium?</a:t>
            </a:r>
          </a:p>
          <a:p>
            <a:pPr>
              <a:buClr>
                <a:srgbClr val="A1A659"/>
              </a:buClr>
            </a:pPr>
            <a:r>
              <a:rPr lang="en-US" dirty="0"/>
              <a:t>Does crime on gamedays cluster around bars?</a:t>
            </a:r>
          </a:p>
          <a:p>
            <a:pPr>
              <a:buClr>
                <a:srgbClr val="A1A659"/>
              </a:buClr>
            </a:pPr>
            <a:r>
              <a:rPr lang="en-US" dirty="0"/>
              <a:t>What types of crime are most likely to increase/decrease on game days?</a:t>
            </a:r>
          </a:p>
        </p:txBody>
      </p:sp>
    </p:spTree>
    <p:extLst>
      <p:ext uri="{BB962C8B-B14F-4D97-AF65-F5344CB8AC3E}">
        <p14:creationId xmlns:p14="http://schemas.microsoft.com/office/powerpoint/2010/main" val="392123805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18A0B39D-673D-47DB-AF94-2D15174D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0BBAAC85-3967-456F-858E-A7B660076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56124464-57E5-400F-B084-340F5F0E33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B975B959-703A-4CBD-B6B4-87EFD5C40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39" name="Rectangle 38">
            <a:extLst>
              <a:ext uri="{FF2B5EF4-FFF2-40B4-BE49-F238E27FC236}">
                <a16:creationId xmlns:a16="http://schemas.microsoft.com/office/drawing/2014/main" id="{BFFB3542-839A-4F03-BEB3-5B5B0E479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3900"/>
            <a:ext cx="12192000" cy="6134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16F842-8DF0-1C4D-AE26-ADFB966C0A26}"/>
              </a:ext>
            </a:extLst>
          </p:cNvPr>
          <p:cNvSpPr>
            <a:spLocks noGrp="1"/>
          </p:cNvSpPr>
          <p:nvPr>
            <p:ph type="title"/>
          </p:nvPr>
        </p:nvSpPr>
        <p:spPr>
          <a:xfrm>
            <a:off x="581191" y="723901"/>
            <a:ext cx="10993549" cy="1428750"/>
          </a:xfrm>
        </p:spPr>
        <p:txBody>
          <a:bodyPr vert="horz" lIns="91440" tIns="45720" rIns="91440" bIns="45720" rtlCol="0" anchor="b">
            <a:normAutofit/>
          </a:bodyPr>
          <a:lstStyle/>
          <a:p>
            <a:r>
              <a:rPr lang="en-US" sz="3600">
                <a:solidFill>
                  <a:schemeClr val="accent1"/>
                </a:solidFill>
              </a:rPr>
              <a:t>Data</a:t>
            </a:r>
          </a:p>
        </p:txBody>
      </p:sp>
      <p:sp>
        <p:nvSpPr>
          <p:cNvPr id="41" name="Rectangle 40">
            <a:extLst>
              <a:ext uri="{FF2B5EF4-FFF2-40B4-BE49-F238E27FC236}">
                <a16:creationId xmlns:a16="http://schemas.microsoft.com/office/drawing/2014/main" id="{86082481-A4EA-4F11-9006-FB76DB525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41B6F8"/>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Logo, company name&#10;&#10;Description automatically generated">
            <a:extLst>
              <a:ext uri="{FF2B5EF4-FFF2-40B4-BE49-F238E27FC236}">
                <a16:creationId xmlns:a16="http://schemas.microsoft.com/office/drawing/2014/main" id="{05052E91-21D0-5349-A7B0-869B4F47D2D1}"/>
              </a:ext>
            </a:extLst>
          </p:cNvPr>
          <p:cNvPicPr>
            <a:picLocks noChangeAspect="1"/>
          </p:cNvPicPr>
          <p:nvPr/>
        </p:nvPicPr>
        <p:blipFill rotWithShape="1">
          <a:blip r:embed="rId2"/>
          <a:srcRect t="12160" b="9225"/>
          <a:stretch/>
        </p:blipFill>
        <p:spPr>
          <a:xfrm>
            <a:off x="2693937" y="781027"/>
            <a:ext cx="7199870" cy="2830099"/>
          </a:xfrm>
          <a:prstGeom prst="rect">
            <a:avLst/>
          </a:prstGeom>
        </p:spPr>
      </p:pic>
      <p:pic>
        <p:nvPicPr>
          <p:cNvPr id="5" name="Picture 4" descr="Table&#10;&#10;Description automatically generated">
            <a:extLst>
              <a:ext uri="{FF2B5EF4-FFF2-40B4-BE49-F238E27FC236}">
                <a16:creationId xmlns:a16="http://schemas.microsoft.com/office/drawing/2014/main" id="{CA640C20-471A-8B4B-B1BB-E241E8C2B0ED}"/>
              </a:ext>
            </a:extLst>
          </p:cNvPr>
          <p:cNvPicPr>
            <a:picLocks noChangeAspect="1"/>
          </p:cNvPicPr>
          <p:nvPr/>
        </p:nvPicPr>
        <p:blipFill>
          <a:blip r:embed="rId3"/>
          <a:stretch>
            <a:fillRect/>
          </a:stretch>
        </p:blipFill>
        <p:spPr>
          <a:xfrm>
            <a:off x="349241" y="3533680"/>
            <a:ext cx="4885868" cy="2943736"/>
          </a:xfrm>
          <a:prstGeom prst="rect">
            <a:avLst/>
          </a:prstGeom>
        </p:spPr>
      </p:pic>
      <p:pic>
        <p:nvPicPr>
          <p:cNvPr id="7" name="Picture 6" descr="Chart, scatter chart&#10;&#10;Description automatically generated">
            <a:extLst>
              <a:ext uri="{FF2B5EF4-FFF2-40B4-BE49-F238E27FC236}">
                <a16:creationId xmlns:a16="http://schemas.microsoft.com/office/drawing/2014/main" id="{6C861782-C8C2-B549-8D8E-1AA3FBA0C6E1}"/>
              </a:ext>
            </a:extLst>
          </p:cNvPr>
          <p:cNvPicPr>
            <a:picLocks noChangeAspect="1"/>
          </p:cNvPicPr>
          <p:nvPr/>
        </p:nvPicPr>
        <p:blipFill>
          <a:blip r:embed="rId4"/>
          <a:stretch>
            <a:fillRect/>
          </a:stretch>
        </p:blipFill>
        <p:spPr>
          <a:xfrm>
            <a:off x="8625607" y="3085764"/>
            <a:ext cx="3380946" cy="3577723"/>
          </a:xfrm>
          <a:prstGeom prst="rect">
            <a:avLst/>
          </a:prstGeom>
        </p:spPr>
      </p:pic>
    </p:spTree>
    <p:extLst>
      <p:ext uri="{BB962C8B-B14F-4D97-AF65-F5344CB8AC3E}">
        <p14:creationId xmlns:p14="http://schemas.microsoft.com/office/powerpoint/2010/main" val="2398302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14D4FB2-29E9-46FD-BF2D-F9F7839AD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25454A4-D2E3-4C9B-9C98-0753150CE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A44748C1-3EA7-44B8-AB46-D94CFD953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BB58AE2A-2E65-4243-AB68-B5365163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2" name="Rectangle 21">
            <a:extLst>
              <a:ext uri="{FF2B5EF4-FFF2-40B4-BE49-F238E27FC236}">
                <a16:creationId xmlns:a16="http://schemas.microsoft.com/office/drawing/2014/main" id="{5C6FAB9F-E173-4BA1-8DAC-4742FEDDA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3900"/>
            <a:ext cx="12192000" cy="6134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C5DEE6-ED3B-614E-AD3E-5181329AE21B}"/>
              </a:ext>
            </a:extLst>
          </p:cNvPr>
          <p:cNvSpPr>
            <a:spLocks noGrp="1"/>
          </p:cNvSpPr>
          <p:nvPr>
            <p:ph type="title"/>
          </p:nvPr>
        </p:nvSpPr>
        <p:spPr>
          <a:xfrm>
            <a:off x="581191" y="723901"/>
            <a:ext cx="10993549" cy="1428750"/>
          </a:xfrm>
        </p:spPr>
        <p:txBody>
          <a:bodyPr vert="horz" lIns="91440" tIns="45720" rIns="91440" bIns="45720" rtlCol="0" anchor="b">
            <a:normAutofit/>
          </a:bodyPr>
          <a:lstStyle/>
          <a:p>
            <a:r>
              <a:rPr lang="en-US" sz="3600">
                <a:solidFill>
                  <a:schemeClr val="tx2"/>
                </a:solidFill>
              </a:rPr>
              <a:t>Spatial analysis</a:t>
            </a:r>
          </a:p>
        </p:txBody>
      </p:sp>
      <p:sp>
        <p:nvSpPr>
          <p:cNvPr id="24" name="Rectangle 23">
            <a:extLst>
              <a:ext uri="{FF2B5EF4-FFF2-40B4-BE49-F238E27FC236}">
                <a16:creationId xmlns:a16="http://schemas.microsoft.com/office/drawing/2014/main" id="{582FF1DE-D404-419D-85D4-A44D437490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CDE21D"/>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Diagram&#10;&#10;Description automatically generated with medium confidence">
            <a:extLst>
              <a:ext uri="{FF2B5EF4-FFF2-40B4-BE49-F238E27FC236}">
                <a16:creationId xmlns:a16="http://schemas.microsoft.com/office/drawing/2014/main" id="{56FAFA49-82F0-ED45-928C-392037760295}"/>
              </a:ext>
            </a:extLst>
          </p:cNvPr>
          <p:cNvPicPr>
            <a:picLocks noChangeAspect="1"/>
          </p:cNvPicPr>
          <p:nvPr/>
        </p:nvPicPr>
        <p:blipFill>
          <a:blip r:embed="rId2"/>
          <a:stretch>
            <a:fillRect/>
          </a:stretch>
        </p:blipFill>
        <p:spPr>
          <a:xfrm>
            <a:off x="581191" y="2798064"/>
            <a:ext cx="3350542" cy="3602736"/>
          </a:xfrm>
          <a:prstGeom prst="rect">
            <a:avLst/>
          </a:prstGeom>
        </p:spPr>
      </p:pic>
      <p:sp>
        <p:nvSpPr>
          <p:cNvPr id="26" name="Rectangle 25">
            <a:extLst>
              <a:ext uri="{FF2B5EF4-FFF2-40B4-BE49-F238E27FC236}">
                <a16:creationId xmlns:a16="http://schemas.microsoft.com/office/drawing/2014/main" id="{59930553-8A16-4FA3-8A1A-F5B8897C2E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311" y="2785013"/>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6878A0A-6575-4B20-BF8C-DB69BB868A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275" y="2786877"/>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map&#10;&#10;Description automatically generated">
            <a:extLst>
              <a:ext uri="{FF2B5EF4-FFF2-40B4-BE49-F238E27FC236}">
                <a16:creationId xmlns:a16="http://schemas.microsoft.com/office/drawing/2014/main" id="{794B97B0-5CE2-5C49-83BA-CD6A31F91709}"/>
              </a:ext>
            </a:extLst>
          </p:cNvPr>
          <p:cNvPicPr>
            <a:picLocks noChangeAspect="1"/>
          </p:cNvPicPr>
          <p:nvPr/>
        </p:nvPicPr>
        <p:blipFill>
          <a:blip r:embed="rId3"/>
          <a:stretch>
            <a:fillRect/>
          </a:stretch>
        </p:blipFill>
        <p:spPr>
          <a:xfrm>
            <a:off x="4417455" y="2798064"/>
            <a:ext cx="3350541" cy="3602734"/>
          </a:xfrm>
          <a:prstGeom prst="rect">
            <a:avLst/>
          </a:prstGeom>
        </p:spPr>
      </p:pic>
      <p:sp>
        <p:nvSpPr>
          <p:cNvPr id="30" name="Rectangle 29">
            <a:extLst>
              <a:ext uri="{FF2B5EF4-FFF2-40B4-BE49-F238E27FC236}">
                <a16:creationId xmlns:a16="http://schemas.microsoft.com/office/drawing/2014/main" id="{962A4B40-93B3-4B94-8D5C-D666BA6206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2790605"/>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Map&#10;&#10;Description automatically generated">
            <a:extLst>
              <a:ext uri="{FF2B5EF4-FFF2-40B4-BE49-F238E27FC236}">
                <a16:creationId xmlns:a16="http://schemas.microsoft.com/office/drawing/2014/main" id="{F7ACF884-B241-D24B-908E-59F6009F4EB7}"/>
              </a:ext>
            </a:extLst>
          </p:cNvPr>
          <p:cNvPicPr>
            <a:picLocks noChangeAspect="1"/>
          </p:cNvPicPr>
          <p:nvPr/>
        </p:nvPicPr>
        <p:blipFill>
          <a:blip r:embed="rId4"/>
          <a:stretch>
            <a:fillRect/>
          </a:stretch>
        </p:blipFill>
        <p:spPr>
          <a:xfrm>
            <a:off x="8212396" y="2801767"/>
            <a:ext cx="3350541" cy="3602734"/>
          </a:xfrm>
          <a:prstGeom prst="rect">
            <a:avLst/>
          </a:prstGeom>
        </p:spPr>
      </p:pic>
    </p:spTree>
    <p:extLst>
      <p:ext uri="{BB962C8B-B14F-4D97-AF65-F5344CB8AC3E}">
        <p14:creationId xmlns:p14="http://schemas.microsoft.com/office/powerpoint/2010/main" val="1912674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30057-F4EE-412A-8526-36BE1CE18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AAEBA82-E2D4-4653-AEE3-E95B330D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2386509E-DAF8-4DA0-B09B-FA3FB341C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44E11946-6976-4B44-971A-07BFBE9544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85DD9E25-AB50-4F01-9CA6-96497CDE7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p&#10;&#10;Description automatically generated">
            <a:extLst>
              <a:ext uri="{FF2B5EF4-FFF2-40B4-BE49-F238E27FC236}">
                <a16:creationId xmlns:a16="http://schemas.microsoft.com/office/drawing/2014/main" id="{58FB1D5C-B145-5840-83E7-34D56697D3F5}"/>
              </a:ext>
            </a:extLst>
          </p:cNvPr>
          <p:cNvPicPr>
            <a:picLocks noChangeAspect="1"/>
          </p:cNvPicPr>
          <p:nvPr/>
        </p:nvPicPr>
        <p:blipFill>
          <a:blip r:embed="rId2"/>
          <a:stretch>
            <a:fillRect/>
          </a:stretch>
        </p:blipFill>
        <p:spPr>
          <a:xfrm>
            <a:off x="125544" y="1309816"/>
            <a:ext cx="7846266" cy="4374292"/>
          </a:xfrm>
          <a:prstGeom prst="rect">
            <a:avLst/>
          </a:prstGeom>
        </p:spPr>
      </p:pic>
      <p:sp>
        <p:nvSpPr>
          <p:cNvPr id="19" name="Rectangle 18">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0953C78-D25C-864A-B4B0-7AF7FF28DD0A}"/>
              </a:ext>
            </a:extLst>
          </p:cNvPr>
          <p:cNvSpPr>
            <a:spLocks noGrp="1"/>
          </p:cNvSpPr>
          <p:nvPr>
            <p:ph type="title"/>
          </p:nvPr>
        </p:nvSpPr>
        <p:spPr>
          <a:xfrm>
            <a:off x="8314308" y="1662218"/>
            <a:ext cx="3413125" cy="2085869"/>
          </a:xfrm>
        </p:spPr>
        <p:txBody>
          <a:bodyPr vert="horz" lIns="91440" tIns="45720" rIns="91440" bIns="45720" rtlCol="0" anchor="b">
            <a:normAutofit/>
          </a:bodyPr>
          <a:lstStyle/>
          <a:p>
            <a:r>
              <a:rPr lang="en-US" sz="3600" dirty="0">
                <a:solidFill>
                  <a:srgbClr val="FFFFFF"/>
                </a:solidFill>
              </a:rPr>
              <a:t>Nationwide</a:t>
            </a:r>
          </a:p>
        </p:txBody>
      </p:sp>
      <p:sp>
        <p:nvSpPr>
          <p:cNvPr id="21" name="Rectangle 20">
            <a:extLst>
              <a:ext uri="{FF2B5EF4-FFF2-40B4-BE49-F238E27FC236}">
                <a16:creationId xmlns:a16="http://schemas.microsoft.com/office/drawing/2014/main" id="{E12301D8-0106-4E04-A846-C29A66593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8586EA"/>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80607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E830057-F4EE-412A-8526-36BE1CE18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AAEBA82-E2D4-4653-AEE3-E95B330D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2386509E-DAF8-4DA0-B09B-FA3FB341C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4E11946-6976-4B44-971A-07BFBE9544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85DD9E25-AB50-4F01-9CA6-96497CDE7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p&#10;&#10;Description automatically generated">
            <a:extLst>
              <a:ext uri="{FF2B5EF4-FFF2-40B4-BE49-F238E27FC236}">
                <a16:creationId xmlns:a16="http://schemas.microsoft.com/office/drawing/2014/main" id="{796B5479-BFD0-DC49-A681-F26DA6DB2586}"/>
              </a:ext>
            </a:extLst>
          </p:cNvPr>
          <p:cNvPicPr>
            <a:picLocks noChangeAspect="1"/>
          </p:cNvPicPr>
          <p:nvPr/>
        </p:nvPicPr>
        <p:blipFill>
          <a:blip r:embed="rId2"/>
          <a:stretch>
            <a:fillRect/>
          </a:stretch>
        </p:blipFill>
        <p:spPr>
          <a:xfrm>
            <a:off x="1125795" y="1208531"/>
            <a:ext cx="6129542" cy="4735069"/>
          </a:xfrm>
          <a:prstGeom prst="rect">
            <a:avLst/>
          </a:prstGeom>
        </p:spPr>
      </p:pic>
      <p:sp>
        <p:nvSpPr>
          <p:cNvPr id="20" name="Rectangle 19">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33E9692-2A69-2B4A-AD55-79BBB6E0ECA9}"/>
              </a:ext>
            </a:extLst>
          </p:cNvPr>
          <p:cNvSpPr>
            <a:spLocks noGrp="1"/>
          </p:cNvSpPr>
          <p:nvPr>
            <p:ph type="title"/>
          </p:nvPr>
        </p:nvSpPr>
        <p:spPr>
          <a:xfrm>
            <a:off x="9128457" y="1662218"/>
            <a:ext cx="3081576" cy="2085869"/>
          </a:xfrm>
        </p:spPr>
        <p:txBody>
          <a:bodyPr vert="horz" lIns="91440" tIns="45720" rIns="91440" bIns="45720" rtlCol="0" anchor="b">
            <a:normAutofit/>
          </a:bodyPr>
          <a:lstStyle/>
          <a:p>
            <a:r>
              <a:rPr lang="en-US" sz="3600" dirty="0">
                <a:solidFill>
                  <a:srgbClr val="FFFFFF"/>
                </a:solidFill>
              </a:rPr>
              <a:t>Ideas</a:t>
            </a:r>
          </a:p>
        </p:txBody>
      </p:sp>
      <p:sp>
        <p:nvSpPr>
          <p:cNvPr id="22" name="Rectangle 21">
            <a:extLst>
              <a:ext uri="{FF2B5EF4-FFF2-40B4-BE49-F238E27FC236}">
                <a16:creationId xmlns:a16="http://schemas.microsoft.com/office/drawing/2014/main" id="{E12301D8-0106-4E04-A846-C29A66593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F6BF8C"/>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24521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68FAC-4AEE-5C4D-B746-40DA704021CF}"/>
              </a:ext>
            </a:extLst>
          </p:cNvPr>
          <p:cNvSpPr>
            <a:spLocks noGrp="1"/>
          </p:cNvSpPr>
          <p:nvPr>
            <p:ph type="title"/>
          </p:nvPr>
        </p:nvSpPr>
        <p:spPr/>
        <p:txBody>
          <a:bodyPr/>
          <a:lstStyle/>
          <a:p>
            <a:r>
              <a:rPr lang="en-US" dirty="0"/>
              <a:t>Challenges to tackle</a:t>
            </a:r>
          </a:p>
        </p:txBody>
      </p:sp>
      <p:sp>
        <p:nvSpPr>
          <p:cNvPr id="3" name="Content Placeholder 2">
            <a:extLst>
              <a:ext uri="{FF2B5EF4-FFF2-40B4-BE49-F238E27FC236}">
                <a16:creationId xmlns:a16="http://schemas.microsoft.com/office/drawing/2014/main" id="{123A51BD-D68F-2D41-B3D8-85E3893BBD95}"/>
              </a:ext>
            </a:extLst>
          </p:cNvPr>
          <p:cNvSpPr>
            <a:spLocks noGrp="1"/>
          </p:cNvSpPr>
          <p:nvPr>
            <p:ph idx="1"/>
          </p:nvPr>
        </p:nvSpPr>
        <p:spPr/>
        <p:txBody>
          <a:bodyPr>
            <a:normAutofit/>
          </a:bodyPr>
          <a:lstStyle/>
          <a:p>
            <a:r>
              <a:rPr lang="en-US" sz="2000" dirty="0"/>
              <a:t>Teams that do not have crime data</a:t>
            </a:r>
          </a:p>
          <a:p>
            <a:r>
              <a:rPr lang="en-US" sz="2000" dirty="0"/>
              <a:t>Teams who have stadiums further away from their city</a:t>
            </a:r>
          </a:p>
          <a:p>
            <a:r>
              <a:rPr lang="en-US" sz="2000" dirty="0"/>
              <a:t>Joint datasets</a:t>
            </a:r>
          </a:p>
          <a:p>
            <a:r>
              <a:rPr lang="en-US" sz="2000" dirty="0"/>
              <a:t>Fishnet/hotspot vs. density</a:t>
            </a:r>
          </a:p>
        </p:txBody>
      </p:sp>
    </p:spTree>
    <p:extLst>
      <p:ext uri="{BB962C8B-B14F-4D97-AF65-F5344CB8AC3E}">
        <p14:creationId xmlns:p14="http://schemas.microsoft.com/office/powerpoint/2010/main" val="1806227074"/>
      </p:ext>
    </p:extLst>
  </p:cSld>
  <p:clrMapOvr>
    <a:masterClrMapping/>
  </p:clrMapOvr>
</p:sld>
</file>

<file path=ppt/theme/theme1.xml><?xml version="1.0" encoding="utf-8"?>
<a:theme xmlns:a="http://schemas.openxmlformats.org/drawingml/2006/main" name="Dividend">
  <a:themeElements>
    <a:clrScheme name="Custom 2">
      <a:dk1>
        <a:srgbClr val="000000"/>
      </a:dk1>
      <a:lt1>
        <a:srgbClr val="FFFFFF"/>
      </a:lt1>
      <a:dk2>
        <a:srgbClr val="3D3D3D"/>
      </a:dk2>
      <a:lt2>
        <a:srgbClr val="EBEBEB"/>
      </a:lt2>
      <a:accent1>
        <a:srgbClr val="465359"/>
      </a:accent1>
      <a:accent2>
        <a:srgbClr val="506076"/>
      </a:accent2>
      <a:accent3>
        <a:srgbClr val="38597F"/>
      </a:accent3>
      <a:accent4>
        <a:srgbClr val="969FA7"/>
      </a:accent4>
      <a:accent5>
        <a:srgbClr val="76888E"/>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docProps/app.xml><?xml version="1.0" encoding="utf-8"?>
<Properties xmlns="http://schemas.openxmlformats.org/officeDocument/2006/extended-properties" xmlns:vt="http://schemas.openxmlformats.org/officeDocument/2006/docPropsVTypes">
  <Template>{58E4BADC-6B78-8D40-B0B3-84B2E4BAE4CF}tf10001123</Template>
  <TotalTime>175</TotalTime>
  <Words>246</Words>
  <Application>Microsoft Macintosh PowerPoint</Application>
  <PresentationFormat>Widescreen</PresentationFormat>
  <Paragraphs>26</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Gill Sans MT</vt:lpstr>
      <vt:lpstr>Wingdings 2</vt:lpstr>
      <vt:lpstr>Dividend</vt:lpstr>
      <vt:lpstr>The NFL’s Role in urban crime</vt:lpstr>
      <vt:lpstr>The relationship between sports and crime</vt:lpstr>
      <vt:lpstr>Questions </vt:lpstr>
      <vt:lpstr>Data</vt:lpstr>
      <vt:lpstr>Spatial analysis</vt:lpstr>
      <vt:lpstr>Nationwide</vt:lpstr>
      <vt:lpstr>Ideas</vt:lpstr>
      <vt:lpstr>Challenges to tackle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NFL’s Role in urban crime</dc:title>
  <dc:creator>McClellan, Sean Michael</dc:creator>
  <cp:lastModifiedBy>McClellan, Sean Michael</cp:lastModifiedBy>
  <cp:revision>5</cp:revision>
  <dcterms:created xsi:type="dcterms:W3CDTF">2022-02-04T01:45:28Z</dcterms:created>
  <dcterms:modified xsi:type="dcterms:W3CDTF">2022-02-04T04:41:05Z</dcterms:modified>
</cp:coreProperties>
</file>

<file path=docProps/thumbnail.jpeg>
</file>